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23" d="100"/>
          <a:sy n="23" d="100"/>
        </p:scale>
        <p:origin x="30" y="18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E2A2-5895-4589-8E30-70400EB029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B834D3-CAB5-47E7-BFCA-EBEDB4BB6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282A4F-A49F-491B-A469-1B2E7240809D}"/>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DA06BFDA-0ACD-4599-88FE-A8F3092B57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89B44-ED2A-475C-8A71-35A35941650D}"/>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145849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5D220-6B32-4B5E-A6D7-6E0971F07F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B990C3-1B01-459C-B5F7-1DED6160DD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8DCAD-E137-49B3-86F8-DCA5447CE5E7}"/>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A28BE663-FF47-4DB3-BB49-3D9BCA41D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E9BDF0-FD1D-4771-AF62-301DA977A8B9}"/>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40578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A00705-1FEC-4258-A1D9-A2819B5691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A89CDE-8D56-4385-99E8-D6B06DA278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6D870-3566-462A-BEFA-64100B8C511F}"/>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09D34988-80B8-446A-847E-B11908E6F9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A49ABE-39B6-49B7-8EC5-50DE7DE3BBBC}"/>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264964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6C7CA-B03F-433E-914A-E0FDC8AF65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EDB1-D5D8-4491-B8FA-5F24F35EE0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1B8F6-AA6D-4B97-91C2-DC61ECF55091}"/>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64950434-BDDB-4000-BFA9-A3745FF31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F35E3-B94F-4D4A-943C-8F4894727D0A}"/>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115638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51F2-CB0F-457D-B760-2EF7DF632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4D4CA3-9953-4640-BDBE-604960FB85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E4A09C-8724-4E9F-9ADD-75DBD854E7D5}"/>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B86FE64A-659E-4C78-95CD-F5631222F7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BCA3F7-C647-489E-A696-50974AC19E94}"/>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65339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9521A-03B4-4D1E-83A8-994A8D0DC6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13AEA2-10C4-40B3-BCC0-470893C43A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EE660-C52D-4AB2-8B6A-8796520345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284AD0-8E17-4AEA-A188-15C93F64ADE5}"/>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6" name="Footer Placeholder 5">
            <a:extLst>
              <a:ext uri="{FF2B5EF4-FFF2-40B4-BE49-F238E27FC236}">
                <a16:creationId xmlns:a16="http://schemas.microsoft.com/office/drawing/2014/main" id="{C3403CCE-0879-43AC-8AA2-A5951D32D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F5F687-DAD9-4CF0-BBC3-E9A8CBAAD477}"/>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312025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420D-13EC-45D4-AE0E-F33DD454A2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FD717E-30F9-4A62-87B7-DDBF1B4F51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95B76B-152A-4FA2-9C8A-1BD2715A97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2A977B-7D4D-4250-80B8-C59ADC35FB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77F857-AC36-4281-98E8-CB5B8B76C7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DA2C5A-A67B-4C28-B18A-46DB536B35FF}"/>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8" name="Footer Placeholder 7">
            <a:extLst>
              <a:ext uri="{FF2B5EF4-FFF2-40B4-BE49-F238E27FC236}">
                <a16:creationId xmlns:a16="http://schemas.microsoft.com/office/drawing/2014/main" id="{C7821720-E426-46A1-B6E7-87DFFFF31F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FD2819-9F2F-47DD-8086-8044296A5650}"/>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150395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B203-E716-4466-84BB-6B4A6A9991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2BB752-A4AD-4C50-A0C1-269E794972C5}"/>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4" name="Footer Placeholder 3">
            <a:extLst>
              <a:ext uri="{FF2B5EF4-FFF2-40B4-BE49-F238E27FC236}">
                <a16:creationId xmlns:a16="http://schemas.microsoft.com/office/drawing/2014/main" id="{FAFCA1D8-063B-421B-A719-C4074965AA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1DCCDF-36F9-4C7B-B9AA-1A37D74EC90A}"/>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178591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D0E160-CB97-4CFA-93CB-CC14CEEF1FA0}"/>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3" name="Footer Placeholder 2">
            <a:extLst>
              <a:ext uri="{FF2B5EF4-FFF2-40B4-BE49-F238E27FC236}">
                <a16:creationId xmlns:a16="http://schemas.microsoft.com/office/drawing/2014/main" id="{DA099CD9-BD0A-4A34-B341-923B1EEEAE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8B764B-AAD9-462A-8416-2C36B620F02E}"/>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882299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E1AB9-E754-4B81-98BE-2C57D519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C377D3-23A2-452E-8C9D-B43854A99B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E13AF7-0BEF-4D2A-95EC-7FA9F2EA77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6934B-479F-4A86-AC8F-4FAD3C1040C3}"/>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6" name="Footer Placeholder 5">
            <a:extLst>
              <a:ext uri="{FF2B5EF4-FFF2-40B4-BE49-F238E27FC236}">
                <a16:creationId xmlns:a16="http://schemas.microsoft.com/office/drawing/2014/main" id="{5C23B133-1A8E-4001-A057-0E6CA440F4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B4456B-B525-4C53-B98D-1F56676AFBB5}"/>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232154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9801-4380-4BDF-89C2-51B1470423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A1789-387D-4E09-ADD2-AB781A42A7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9C7919-6CDE-44D0-ABA0-54B1EF51F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80E224-5827-4847-B848-A8892707AA13}"/>
              </a:ext>
            </a:extLst>
          </p:cNvPr>
          <p:cNvSpPr>
            <a:spLocks noGrp="1"/>
          </p:cNvSpPr>
          <p:nvPr>
            <p:ph type="dt" sz="half" idx="10"/>
          </p:nvPr>
        </p:nvSpPr>
        <p:spPr/>
        <p:txBody>
          <a:bodyPr/>
          <a:lstStyle/>
          <a:p>
            <a:fld id="{E5BB2599-730F-4068-9EC8-4408036FE880}" type="datetimeFigureOut">
              <a:rPr lang="en-US" smtClean="0"/>
              <a:t>8/15/2019</a:t>
            </a:fld>
            <a:endParaRPr lang="en-US"/>
          </a:p>
        </p:txBody>
      </p:sp>
      <p:sp>
        <p:nvSpPr>
          <p:cNvPr id="6" name="Footer Placeholder 5">
            <a:extLst>
              <a:ext uri="{FF2B5EF4-FFF2-40B4-BE49-F238E27FC236}">
                <a16:creationId xmlns:a16="http://schemas.microsoft.com/office/drawing/2014/main" id="{A8BBFE41-3D97-4923-B264-6610EEE0F2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F8BED-0560-44A4-B714-CD7386FB1031}"/>
              </a:ext>
            </a:extLst>
          </p:cNvPr>
          <p:cNvSpPr>
            <a:spLocks noGrp="1"/>
          </p:cNvSpPr>
          <p:nvPr>
            <p:ph type="sldNum" sz="quarter" idx="12"/>
          </p:nvPr>
        </p:nvSpPr>
        <p:spPr/>
        <p:txBody>
          <a:bodyPr/>
          <a:lstStyle/>
          <a:p>
            <a:fld id="{47C93C44-4792-4ACB-961D-F44933BA84C2}" type="slidenum">
              <a:rPr lang="en-US" smtClean="0"/>
              <a:t>‹#›</a:t>
            </a:fld>
            <a:endParaRPr lang="en-US"/>
          </a:p>
        </p:txBody>
      </p:sp>
    </p:spTree>
    <p:extLst>
      <p:ext uri="{BB962C8B-B14F-4D97-AF65-F5344CB8AC3E}">
        <p14:creationId xmlns:p14="http://schemas.microsoft.com/office/powerpoint/2010/main" val="359761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5CC29A-AF16-4321-AE40-11F949447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AA93E4-88B5-42A7-BD9F-151066485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3A3713-7028-47EE-BF15-C11A459CA0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B2599-730F-4068-9EC8-4408036FE880}" type="datetimeFigureOut">
              <a:rPr lang="en-US" smtClean="0"/>
              <a:t>8/15/2019</a:t>
            </a:fld>
            <a:endParaRPr lang="en-US"/>
          </a:p>
        </p:txBody>
      </p:sp>
      <p:sp>
        <p:nvSpPr>
          <p:cNvPr id="5" name="Footer Placeholder 4">
            <a:extLst>
              <a:ext uri="{FF2B5EF4-FFF2-40B4-BE49-F238E27FC236}">
                <a16:creationId xmlns:a16="http://schemas.microsoft.com/office/drawing/2014/main" id="{ED295357-2AB9-43D0-AC3D-1817C3F6F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9CDBA7-33BE-4D01-94C1-8A44B23BCC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93C44-4792-4ACB-961D-F44933BA84C2}" type="slidenum">
              <a:rPr lang="en-US" smtClean="0"/>
              <a:t>‹#›</a:t>
            </a:fld>
            <a:endParaRPr lang="en-US"/>
          </a:p>
        </p:txBody>
      </p:sp>
    </p:spTree>
    <p:extLst>
      <p:ext uri="{BB962C8B-B14F-4D97-AF65-F5344CB8AC3E}">
        <p14:creationId xmlns:p14="http://schemas.microsoft.com/office/powerpoint/2010/main" val="302307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87D43-8D2C-470B-AD4E-D9C8091FEC15}"/>
              </a:ext>
            </a:extLst>
          </p:cNvPr>
          <p:cNvSpPr>
            <a:spLocks noGrp="1"/>
          </p:cNvSpPr>
          <p:nvPr>
            <p:ph type="ctrTitle"/>
          </p:nvPr>
        </p:nvSpPr>
        <p:spPr/>
        <p:txBody>
          <a:bodyPr>
            <a:normAutofit fontScale="90000"/>
          </a:bodyPr>
          <a:lstStyle/>
          <a:p>
            <a:r>
              <a:rPr lang="en-US" sz="4000" dirty="0"/>
              <a:t>KYA Class Curriculum:</a:t>
            </a:r>
            <a:r>
              <a:rPr lang="en-US" sz="4000" b="1" dirty="0"/>
              <a:t> Kentucky Youth Assembly; An Exploration of History, Politics, and Self-Government</a:t>
            </a:r>
            <a:br>
              <a:rPr lang="en-US" dirty="0"/>
            </a:br>
            <a:endParaRPr lang="en-US" dirty="0"/>
          </a:p>
        </p:txBody>
      </p:sp>
      <p:sp>
        <p:nvSpPr>
          <p:cNvPr id="3" name="Subtitle 2">
            <a:extLst>
              <a:ext uri="{FF2B5EF4-FFF2-40B4-BE49-F238E27FC236}">
                <a16:creationId xmlns:a16="http://schemas.microsoft.com/office/drawing/2014/main" id="{A675B67F-8F89-4B00-8AD3-BB266A45A7A2}"/>
              </a:ext>
            </a:extLst>
          </p:cNvPr>
          <p:cNvSpPr>
            <a:spLocks noGrp="1"/>
          </p:cNvSpPr>
          <p:nvPr>
            <p:ph type="subTitle" idx="1"/>
          </p:nvPr>
        </p:nvSpPr>
        <p:spPr/>
        <p:txBody>
          <a:bodyPr/>
          <a:lstStyle/>
          <a:p>
            <a:r>
              <a:rPr lang="en-US" dirty="0"/>
              <a:t>WEEK ONE ANCILLARY MATERIALS</a:t>
            </a:r>
          </a:p>
        </p:txBody>
      </p:sp>
    </p:spTree>
    <p:extLst>
      <p:ext uri="{BB962C8B-B14F-4D97-AF65-F5344CB8AC3E}">
        <p14:creationId xmlns:p14="http://schemas.microsoft.com/office/powerpoint/2010/main" val="2328561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01AC2-C8ED-45C6-87BE-290CA9A2F512}"/>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2600" i="1" kern="1200">
                <a:solidFill>
                  <a:srgbClr val="FFFFFF"/>
                </a:solidFill>
                <a:latin typeface="+mj-lt"/>
                <a:ea typeface="+mj-ea"/>
                <a:cs typeface="+mj-cs"/>
              </a:rPr>
              <a:t>Please take out your maps from yesterday. USING PENCIL!, do your best to draw in from memory the boundaries of the States of Kentucky, Tennessee, Ohio, Indiana, and any others you think you can manage!</a:t>
            </a:r>
            <a:br>
              <a:rPr lang="en-US" sz="2600" kern="1200">
                <a:solidFill>
                  <a:srgbClr val="FFFFFF"/>
                </a:solidFill>
                <a:latin typeface="+mj-lt"/>
                <a:ea typeface="+mj-ea"/>
                <a:cs typeface="+mj-cs"/>
              </a:rPr>
            </a:br>
            <a:endParaRPr lang="en-US" sz="2600" kern="1200">
              <a:solidFill>
                <a:srgbClr val="FFFFFF"/>
              </a:solidFill>
              <a:latin typeface="+mj-lt"/>
              <a:ea typeface="+mj-ea"/>
              <a:cs typeface="+mj-cs"/>
            </a:endParaRPr>
          </a:p>
        </p:txBody>
      </p:sp>
      <p:pic>
        <p:nvPicPr>
          <p:cNvPr id="4" name="Content Placeholder 3" descr="Related image">
            <a:extLst>
              <a:ext uri="{FF2B5EF4-FFF2-40B4-BE49-F238E27FC236}">
                <a16:creationId xmlns:a16="http://schemas.microsoft.com/office/drawing/2014/main" id="{405B8643-F11B-459E-833A-6F925F300AB3}"/>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5914433" y="492573"/>
            <a:ext cx="5032322" cy="5880796"/>
          </a:xfrm>
          <a:prstGeom prst="rect">
            <a:avLst/>
          </a:prstGeom>
          <a:noFill/>
        </p:spPr>
      </p:pic>
    </p:spTree>
    <p:extLst>
      <p:ext uri="{BB962C8B-B14F-4D97-AF65-F5344CB8AC3E}">
        <p14:creationId xmlns:p14="http://schemas.microsoft.com/office/powerpoint/2010/main" val="3984680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66E12DF-9A8A-4944-BB8D-B12EF2B1D77D}"/>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3435139" y="643466"/>
            <a:ext cx="5321722" cy="5571067"/>
          </a:xfrm>
          <a:prstGeom prst="rect">
            <a:avLst/>
          </a:prstGeom>
          <a:noFill/>
        </p:spPr>
      </p:pic>
    </p:spTree>
    <p:extLst>
      <p:ext uri="{BB962C8B-B14F-4D97-AF65-F5344CB8AC3E}">
        <p14:creationId xmlns:p14="http://schemas.microsoft.com/office/powerpoint/2010/main" val="1082349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9D9AC1-4715-447E-A891-F2BF4829D527}"/>
              </a:ext>
            </a:extLst>
          </p:cNvPr>
          <p:cNvSpPr>
            <a:spLocks noGrp="1"/>
          </p:cNvSpPr>
          <p:nvPr>
            <p:ph type="title"/>
          </p:nvPr>
        </p:nvSpPr>
        <p:spPr>
          <a:xfrm>
            <a:off x="838200" y="631825"/>
            <a:ext cx="10515600" cy="1325563"/>
          </a:xfrm>
        </p:spPr>
        <p:txBody>
          <a:bodyPr>
            <a:normAutofit/>
          </a:bodyPr>
          <a:lstStyle/>
          <a:p>
            <a:r>
              <a:rPr lang="en-US" b="1" i="1" dirty="0"/>
              <a:t>Northwest Ordinance of 1785: </a:t>
            </a:r>
            <a:endParaRPr lang="en-US" dirty="0"/>
          </a:p>
        </p:txBody>
      </p:sp>
      <p:sp>
        <p:nvSpPr>
          <p:cNvPr id="3" name="Content Placeholder 2">
            <a:extLst>
              <a:ext uri="{FF2B5EF4-FFF2-40B4-BE49-F238E27FC236}">
                <a16:creationId xmlns:a16="http://schemas.microsoft.com/office/drawing/2014/main" id="{C7D098FC-9EA3-48AC-BF21-BBF8781116D6}"/>
              </a:ext>
            </a:extLst>
          </p:cNvPr>
          <p:cNvSpPr>
            <a:spLocks noGrp="1"/>
          </p:cNvSpPr>
          <p:nvPr>
            <p:ph idx="1"/>
          </p:nvPr>
        </p:nvSpPr>
        <p:spPr>
          <a:xfrm>
            <a:off x="838200" y="2057400"/>
            <a:ext cx="10515600" cy="3871762"/>
          </a:xfrm>
        </p:spPr>
        <p:txBody>
          <a:bodyPr>
            <a:normAutofit/>
          </a:bodyPr>
          <a:lstStyle/>
          <a:p>
            <a:r>
              <a:rPr lang="en-US" sz="2400" b="1" i="1" dirty="0"/>
              <a:t>passed under the “Confederation Congress” of the Articles of Confederation, it established that land would be sold to private citizens and then new territories admitted as co-equal states of the Union.</a:t>
            </a:r>
            <a:endParaRPr lang="en-US" sz="2400" dirty="0"/>
          </a:p>
          <a:p>
            <a:endParaRPr lang="en-US" sz="2400" dirty="0"/>
          </a:p>
        </p:txBody>
      </p:sp>
    </p:spTree>
    <p:extLst>
      <p:ext uri="{BB962C8B-B14F-4D97-AF65-F5344CB8AC3E}">
        <p14:creationId xmlns:p14="http://schemas.microsoft.com/office/powerpoint/2010/main" val="48272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A5E853-249A-4705-ABCC-B3E2C42AC679}"/>
              </a:ext>
            </a:extLst>
          </p:cNvPr>
          <p:cNvSpPr>
            <a:spLocks noGrp="1"/>
          </p:cNvSpPr>
          <p:nvPr>
            <p:ph type="title"/>
          </p:nvPr>
        </p:nvSpPr>
        <p:spPr>
          <a:xfrm>
            <a:off x="838200" y="631825"/>
            <a:ext cx="10515600" cy="1325563"/>
          </a:xfrm>
        </p:spPr>
        <p:txBody>
          <a:bodyPr>
            <a:normAutofit/>
          </a:bodyPr>
          <a:lstStyle/>
          <a:p>
            <a:r>
              <a:rPr lang="en-US" b="1" i="1" dirty="0"/>
              <a:t>US Constitution (1789):</a:t>
            </a:r>
            <a:br>
              <a:rPr lang="en-US" dirty="0"/>
            </a:br>
            <a:endParaRPr lang="en-US" dirty="0"/>
          </a:p>
        </p:txBody>
      </p:sp>
      <p:sp>
        <p:nvSpPr>
          <p:cNvPr id="3" name="Content Placeholder 2">
            <a:extLst>
              <a:ext uri="{FF2B5EF4-FFF2-40B4-BE49-F238E27FC236}">
                <a16:creationId xmlns:a16="http://schemas.microsoft.com/office/drawing/2014/main" id="{C6068904-3EF9-4F57-A5E4-EAA7F90FCB3A}"/>
              </a:ext>
            </a:extLst>
          </p:cNvPr>
          <p:cNvSpPr>
            <a:spLocks noGrp="1"/>
          </p:cNvSpPr>
          <p:nvPr>
            <p:ph idx="1"/>
          </p:nvPr>
        </p:nvSpPr>
        <p:spPr>
          <a:xfrm>
            <a:off x="838200" y="2057400"/>
            <a:ext cx="10515600" cy="3871762"/>
          </a:xfrm>
        </p:spPr>
        <p:txBody>
          <a:bodyPr>
            <a:normAutofit/>
          </a:bodyPr>
          <a:lstStyle/>
          <a:p>
            <a:r>
              <a:rPr lang="en-US" sz="2400" b="1" i="1" dirty="0"/>
              <a:t>Article IV, Section 3: “New States may be admitted by the Congress into this Union;”</a:t>
            </a:r>
            <a:endParaRPr lang="en-US" sz="2400" dirty="0"/>
          </a:p>
          <a:p>
            <a:r>
              <a:rPr lang="en-US" sz="2400" b="1" i="1" dirty="0"/>
              <a:t>Article IV, Section 4: “The United States shall guarantee to every State in this Union a Republican Form of Government.”</a:t>
            </a:r>
            <a:endParaRPr lang="en-US" sz="2400" dirty="0"/>
          </a:p>
          <a:p>
            <a:endParaRPr lang="en-US" sz="2400" dirty="0"/>
          </a:p>
        </p:txBody>
      </p:sp>
    </p:spTree>
    <p:extLst>
      <p:ext uri="{BB962C8B-B14F-4D97-AF65-F5344CB8AC3E}">
        <p14:creationId xmlns:p14="http://schemas.microsoft.com/office/powerpoint/2010/main" val="302750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F43A80-8423-4FA7-9A24-55D8BA7F2D89}"/>
              </a:ext>
            </a:extLst>
          </p:cNvPr>
          <p:cNvSpPr>
            <a:spLocks noGrp="1"/>
          </p:cNvSpPr>
          <p:nvPr>
            <p:ph type="title"/>
          </p:nvPr>
        </p:nvSpPr>
        <p:spPr>
          <a:xfrm>
            <a:off x="838200" y="631825"/>
            <a:ext cx="10515600" cy="1325563"/>
          </a:xfrm>
        </p:spPr>
        <p:txBody>
          <a:bodyPr>
            <a:normAutofit/>
          </a:bodyPr>
          <a:lstStyle/>
          <a:p>
            <a:r>
              <a:rPr lang="en-US" b="1" dirty="0"/>
              <a:t>Federalism:</a:t>
            </a:r>
            <a:endParaRPr lang="en-US" dirty="0"/>
          </a:p>
        </p:txBody>
      </p:sp>
      <p:sp>
        <p:nvSpPr>
          <p:cNvPr id="3" name="Content Placeholder 2">
            <a:extLst>
              <a:ext uri="{FF2B5EF4-FFF2-40B4-BE49-F238E27FC236}">
                <a16:creationId xmlns:a16="http://schemas.microsoft.com/office/drawing/2014/main" id="{D08B1730-9F12-4E6F-BF35-950889EB52F5}"/>
              </a:ext>
            </a:extLst>
          </p:cNvPr>
          <p:cNvSpPr>
            <a:spLocks noGrp="1"/>
          </p:cNvSpPr>
          <p:nvPr>
            <p:ph idx="1"/>
          </p:nvPr>
        </p:nvSpPr>
        <p:spPr>
          <a:xfrm>
            <a:off x="838200" y="2057400"/>
            <a:ext cx="10515600" cy="3871762"/>
          </a:xfrm>
        </p:spPr>
        <p:txBody>
          <a:bodyPr>
            <a:normAutofit/>
          </a:bodyPr>
          <a:lstStyle/>
          <a:p>
            <a:r>
              <a:rPr lang="en-US" sz="2400" b="1" dirty="0"/>
              <a:t>a system of government in which power is shared and distributed between a central government and the constituent local/state governments.</a:t>
            </a:r>
            <a:endParaRPr lang="en-US" sz="2400" dirty="0"/>
          </a:p>
          <a:p>
            <a:endParaRPr lang="en-US" sz="2400" dirty="0"/>
          </a:p>
        </p:txBody>
      </p:sp>
    </p:spTree>
    <p:extLst>
      <p:ext uri="{BB962C8B-B14F-4D97-AF65-F5344CB8AC3E}">
        <p14:creationId xmlns:p14="http://schemas.microsoft.com/office/powerpoint/2010/main" val="134990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C32F-315B-4580-B115-7CE7C185B641}"/>
              </a:ext>
            </a:extLst>
          </p:cNvPr>
          <p:cNvSpPr>
            <a:spLocks noGrp="1"/>
          </p:cNvSpPr>
          <p:nvPr>
            <p:ph type="title"/>
          </p:nvPr>
        </p:nvSpPr>
        <p:spPr>
          <a:xfrm>
            <a:off x="838200" y="365125"/>
            <a:ext cx="10515600" cy="5869420"/>
          </a:xfrm>
        </p:spPr>
        <p:txBody>
          <a:bodyPr>
            <a:normAutofit/>
          </a:bodyPr>
          <a:lstStyle/>
          <a:p>
            <a:r>
              <a:rPr lang="en-US" sz="6000" dirty="0"/>
              <a:t>What would life be like if everyone had TOTAL FREEDOM and there was no government, no laws, no police, and no enforcement systems whatsoever?</a:t>
            </a:r>
          </a:p>
        </p:txBody>
      </p:sp>
    </p:spTree>
    <p:extLst>
      <p:ext uri="{BB962C8B-B14F-4D97-AF65-F5344CB8AC3E}">
        <p14:creationId xmlns:p14="http://schemas.microsoft.com/office/powerpoint/2010/main" val="394300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A5F8-B5D7-4E84-B5B7-77133F0C8BEE}"/>
              </a:ext>
            </a:extLst>
          </p:cNvPr>
          <p:cNvSpPr>
            <a:spLocks noGrp="1"/>
          </p:cNvSpPr>
          <p:nvPr>
            <p:ph type="title"/>
          </p:nvPr>
        </p:nvSpPr>
        <p:spPr/>
        <p:txBody>
          <a:bodyPr>
            <a:normAutofit/>
          </a:bodyPr>
          <a:lstStyle/>
          <a:p>
            <a:r>
              <a:rPr lang="en-US" sz="5400" b="1" i="1" dirty="0"/>
              <a:t>State of Nature: </a:t>
            </a:r>
            <a:endParaRPr lang="en-US" sz="5400" b="1" dirty="0"/>
          </a:p>
        </p:txBody>
      </p:sp>
      <p:sp>
        <p:nvSpPr>
          <p:cNvPr id="3" name="Content Placeholder 2">
            <a:extLst>
              <a:ext uri="{FF2B5EF4-FFF2-40B4-BE49-F238E27FC236}">
                <a16:creationId xmlns:a16="http://schemas.microsoft.com/office/drawing/2014/main" id="{45C699D8-2761-4883-AE67-F5FEBF8F7B2B}"/>
              </a:ext>
            </a:extLst>
          </p:cNvPr>
          <p:cNvSpPr>
            <a:spLocks noGrp="1"/>
          </p:cNvSpPr>
          <p:nvPr>
            <p:ph idx="1"/>
          </p:nvPr>
        </p:nvSpPr>
        <p:spPr/>
        <p:txBody>
          <a:bodyPr/>
          <a:lstStyle/>
          <a:p>
            <a:r>
              <a:rPr lang="en-US" sz="4800" b="1" i="1" dirty="0"/>
              <a:t>A condition of unrestricted freedom (chaos) in which there are no recognized constraints on anyone’s behavior beyond what can be compelled by force.</a:t>
            </a:r>
            <a:endParaRPr lang="en-US" sz="4800" dirty="0"/>
          </a:p>
          <a:p>
            <a:endParaRPr lang="en-US" dirty="0"/>
          </a:p>
        </p:txBody>
      </p:sp>
    </p:spTree>
    <p:extLst>
      <p:ext uri="{BB962C8B-B14F-4D97-AF65-F5344CB8AC3E}">
        <p14:creationId xmlns:p14="http://schemas.microsoft.com/office/powerpoint/2010/main" val="53887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4ABE2-C38B-4F67-B27E-D08FF6DABB56}"/>
              </a:ext>
            </a:extLst>
          </p:cNvPr>
          <p:cNvSpPr>
            <a:spLocks noGrp="1"/>
          </p:cNvSpPr>
          <p:nvPr>
            <p:ph type="title"/>
          </p:nvPr>
        </p:nvSpPr>
        <p:spPr/>
        <p:txBody>
          <a:bodyPr>
            <a:normAutofit/>
          </a:bodyPr>
          <a:lstStyle/>
          <a:p>
            <a:r>
              <a:rPr lang="en-US" sz="5400" b="1" i="1" dirty="0"/>
              <a:t>Social Contract:</a:t>
            </a:r>
            <a:endParaRPr lang="en-US" sz="5400" dirty="0"/>
          </a:p>
        </p:txBody>
      </p:sp>
      <p:sp>
        <p:nvSpPr>
          <p:cNvPr id="3" name="Content Placeholder 2">
            <a:extLst>
              <a:ext uri="{FF2B5EF4-FFF2-40B4-BE49-F238E27FC236}">
                <a16:creationId xmlns:a16="http://schemas.microsoft.com/office/drawing/2014/main" id="{18AEBE39-8AD3-4311-BBC4-41B990F4D697}"/>
              </a:ext>
            </a:extLst>
          </p:cNvPr>
          <p:cNvSpPr>
            <a:spLocks noGrp="1"/>
          </p:cNvSpPr>
          <p:nvPr>
            <p:ph idx="1"/>
          </p:nvPr>
        </p:nvSpPr>
        <p:spPr/>
        <p:txBody>
          <a:bodyPr>
            <a:normAutofit/>
          </a:bodyPr>
          <a:lstStyle/>
          <a:p>
            <a:r>
              <a:rPr lang="en-US" sz="4800" b="1" i="1" dirty="0"/>
              <a:t>A written or unwritten arrangement in which members of society give up a certain amount of freedom in exchange for safety and order.</a:t>
            </a:r>
            <a:endParaRPr lang="en-US" sz="4800" dirty="0"/>
          </a:p>
        </p:txBody>
      </p:sp>
    </p:spTree>
    <p:extLst>
      <p:ext uri="{BB962C8B-B14F-4D97-AF65-F5344CB8AC3E}">
        <p14:creationId xmlns:p14="http://schemas.microsoft.com/office/powerpoint/2010/main" val="1621406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F62C-CC0C-4575-9F16-1BCE40049006}"/>
              </a:ext>
            </a:extLst>
          </p:cNvPr>
          <p:cNvSpPr>
            <a:spLocks noGrp="1"/>
          </p:cNvSpPr>
          <p:nvPr>
            <p:ph type="title"/>
          </p:nvPr>
        </p:nvSpPr>
        <p:spPr/>
        <p:txBody>
          <a:bodyPr/>
          <a:lstStyle/>
          <a:p>
            <a:pPr algn="ctr"/>
            <a:r>
              <a:rPr lang="en-US" dirty="0"/>
              <a:t>What did he say?!</a:t>
            </a:r>
          </a:p>
        </p:txBody>
      </p:sp>
      <p:sp>
        <p:nvSpPr>
          <p:cNvPr id="3" name="Content Placeholder 2">
            <a:extLst>
              <a:ext uri="{FF2B5EF4-FFF2-40B4-BE49-F238E27FC236}">
                <a16:creationId xmlns:a16="http://schemas.microsoft.com/office/drawing/2014/main" id="{734CB0DE-2A9D-4F41-B1A8-E00BE8384012}"/>
              </a:ext>
            </a:extLst>
          </p:cNvPr>
          <p:cNvSpPr>
            <a:spLocks noGrp="1"/>
          </p:cNvSpPr>
          <p:nvPr>
            <p:ph idx="1"/>
          </p:nvPr>
        </p:nvSpPr>
        <p:spPr/>
        <p:txBody>
          <a:bodyPr/>
          <a:lstStyle/>
          <a:p>
            <a:r>
              <a:rPr lang="en-US" dirty="0"/>
              <a:t>“OH NO HE DIDN’T!”	</a:t>
            </a:r>
          </a:p>
          <a:p>
            <a:endParaRPr lang="en-US" dirty="0"/>
          </a:p>
          <a:p>
            <a:r>
              <a:rPr lang="en-US" dirty="0"/>
              <a:t>	“SHADE”	“CALLED HIM OUT!”		“BURN NOTICE”</a:t>
            </a:r>
          </a:p>
          <a:p>
            <a:r>
              <a:rPr lang="en-US" dirty="0"/>
              <a:t> </a:t>
            </a:r>
          </a:p>
          <a:p>
            <a:r>
              <a:rPr lang="en-US" dirty="0"/>
              <a:t>“CA$H ME OUTSIDE”		“LET HIM HAVE IT”	</a:t>
            </a:r>
          </a:p>
          <a:p>
            <a:endParaRPr lang="en-US" dirty="0"/>
          </a:p>
          <a:p>
            <a:endParaRPr lang="en-US" dirty="0"/>
          </a:p>
          <a:p>
            <a:r>
              <a:rPr lang="en-US" dirty="0"/>
              <a:t>“GAVE HIM THE WHAT FOR!”</a:t>
            </a:r>
          </a:p>
          <a:p>
            <a:endParaRPr lang="en-US" dirty="0"/>
          </a:p>
        </p:txBody>
      </p:sp>
    </p:spTree>
    <p:extLst>
      <p:ext uri="{BB962C8B-B14F-4D97-AF65-F5344CB8AC3E}">
        <p14:creationId xmlns:p14="http://schemas.microsoft.com/office/powerpoint/2010/main" val="74831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B247-9766-4196-8127-35EF09A873DE}"/>
              </a:ext>
            </a:extLst>
          </p:cNvPr>
          <p:cNvSpPr>
            <a:spLocks noGrp="1"/>
          </p:cNvSpPr>
          <p:nvPr>
            <p:ph type="title"/>
          </p:nvPr>
        </p:nvSpPr>
        <p:spPr/>
        <p:txBody>
          <a:bodyPr>
            <a:normAutofit/>
          </a:bodyPr>
          <a:lstStyle/>
          <a:p>
            <a:r>
              <a:rPr lang="en-US" sz="5400" dirty="0"/>
              <a:t>Parts of Declaration of Independence</a:t>
            </a:r>
          </a:p>
        </p:txBody>
      </p:sp>
      <p:sp>
        <p:nvSpPr>
          <p:cNvPr id="3" name="Content Placeholder 2">
            <a:extLst>
              <a:ext uri="{FF2B5EF4-FFF2-40B4-BE49-F238E27FC236}">
                <a16:creationId xmlns:a16="http://schemas.microsoft.com/office/drawing/2014/main" id="{A14E909C-28FD-4BCA-8A9D-BC5CE5C44C1C}"/>
              </a:ext>
            </a:extLst>
          </p:cNvPr>
          <p:cNvSpPr>
            <a:spLocks noGrp="1"/>
          </p:cNvSpPr>
          <p:nvPr>
            <p:ph idx="1"/>
          </p:nvPr>
        </p:nvSpPr>
        <p:spPr>
          <a:xfrm>
            <a:off x="838199" y="1431758"/>
            <a:ext cx="11012905" cy="5257800"/>
          </a:xfrm>
        </p:spPr>
        <p:txBody>
          <a:bodyPr>
            <a:normAutofit/>
          </a:bodyPr>
          <a:lstStyle/>
          <a:p>
            <a:r>
              <a:rPr lang="en-US" dirty="0"/>
              <a:t>*Preamble: basically lays out why the 13 Colonies felt the need to issue a declaration…here’s why we’re doing this!</a:t>
            </a:r>
          </a:p>
          <a:p>
            <a:r>
              <a:rPr lang="en-US" dirty="0"/>
              <a:t>*Rights: basic statement of the rights of the “People”, including their right to self-government. Probably the single most well-known portion of the thing.</a:t>
            </a:r>
          </a:p>
          <a:p>
            <a:r>
              <a:rPr lang="en-US" dirty="0"/>
              <a:t>*Grievances (G1-G7): The bulk of the document is a laundry list of the failings of King George as a monarch…basically, “here’s why you stink and wont’ be our king anymore!”</a:t>
            </a:r>
          </a:p>
          <a:p>
            <a:r>
              <a:rPr lang="en-US" dirty="0"/>
              <a:t>*Declaration: this end part is where the actual “declaring” of independence takes place. In law-writing it is known as the “operative clause”, the language that directly says what action is officially being taken.</a:t>
            </a:r>
          </a:p>
          <a:p>
            <a:endParaRPr lang="en-US" dirty="0"/>
          </a:p>
        </p:txBody>
      </p:sp>
    </p:spTree>
    <p:extLst>
      <p:ext uri="{BB962C8B-B14F-4D97-AF65-F5344CB8AC3E}">
        <p14:creationId xmlns:p14="http://schemas.microsoft.com/office/powerpoint/2010/main" val="290014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959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C65F03-A30E-437A-ABEC-9D5003F90A69}"/>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dirty="0">
                <a:solidFill>
                  <a:srgbClr val="FFFFFF"/>
                </a:solidFill>
              </a:rPr>
              <a:t>Do you recognize any of the people in the painting?</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C:\Users\jreck\AppData\Local\Packages\Microsoft.Office.Desktop_8wekyb3d8bbwe\AC\INetCache\Content.MSO\EDAC7FCA.tmp">
            <a:extLst>
              <a:ext uri="{FF2B5EF4-FFF2-40B4-BE49-F238E27FC236}">
                <a16:creationId xmlns:a16="http://schemas.microsoft.com/office/drawing/2014/main" id="{38DCCC47-B880-4A17-8120-8C94C036C124}"/>
              </a:ext>
            </a:extLst>
          </p:cNvPr>
          <p:cNvPicPr>
            <a:picLocks noGrp="1"/>
          </p:cNvPicPr>
          <p:nvPr>
            <p:ph idx="1"/>
          </p:nvPr>
        </p:nvPicPr>
        <p:blipFill rotWithShape="1">
          <a:blip r:embed="rId2">
            <a:extLst>
              <a:ext uri="{28A0092B-C50C-407E-A947-70E740481C1C}">
                <a14:useLocalDpi xmlns:a14="http://schemas.microsoft.com/office/drawing/2010/main" val="0"/>
              </a:ext>
            </a:extLst>
          </a:blip>
          <a:srcRect t="2861" r="-1" b="7522"/>
          <a:stretch/>
        </p:blipFill>
        <p:spPr bwMode="auto">
          <a:xfrm>
            <a:off x="976251" y="942538"/>
            <a:ext cx="7163222" cy="4808332"/>
          </a:xfrm>
          <a:prstGeom prst="rect">
            <a:avLst/>
          </a:prstGeom>
          <a:noFill/>
          <a:effectLst/>
        </p:spPr>
      </p:pic>
    </p:spTree>
    <p:extLst>
      <p:ext uri="{BB962C8B-B14F-4D97-AF65-F5344CB8AC3E}">
        <p14:creationId xmlns:p14="http://schemas.microsoft.com/office/powerpoint/2010/main" val="227106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8D6C0F-3965-4AD1-9E79-6BBBB16724E8}"/>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North America After Treaty of Paris, 1783</a:t>
            </a:r>
          </a:p>
        </p:txBody>
      </p:sp>
      <p:cxnSp>
        <p:nvCxnSpPr>
          <p:cNvPr id="11" name="Straight Connector 10">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descr="Related image">
            <a:extLst>
              <a:ext uri="{FF2B5EF4-FFF2-40B4-BE49-F238E27FC236}">
                <a16:creationId xmlns:a16="http://schemas.microsoft.com/office/drawing/2014/main" id="{26F4ADA5-11C6-4ACE-9965-33F78F34353C}"/>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5914433" y="492573"/>
            <a:ext cx="5032322" cy="5880796"/>
          </a:xfrm>
          <a:prstGeom prst="rect">
            <a:avLst/>
          </a:prstGeom>
          <a:noFill/>
        </p:spPr>
      </p:pic>
    </p:spTree>
    <p:extLst>
      <p:ext uri="{BB962C8B-B14F-4D97-AF65-F5344CB8AC3E}">
        <p14:creationId xmlns:p14="http://schemas.microsoft.com/office/powerpoint/2010/main" val="109819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Related image">
            <a:extLst>
              <a:ext uri="{FF2B5EF4-FFF2-40B4-BE49-F238E27FC236}">
                <a16:creationId xmlns:a16="http://schemas.microsoft.com/office/drawing/2014/main" id="{5A2D7C20-DF4A-4231-A396-D276523DFB70}"/>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3712360" y="643467"/>
            <a:ext cx="4767280" cy="5571066"/>
          </a:xfrm>
          <a:prstGeom prst="rect">
            <a:avLst/>
          </a:prstGeom>
          <a:noFill/>
        </p:spPr>
      </p:pic>
    </p:spTree>
    <p:extLst>
      <p:ext uri="{BB962C8B-B14F-4D97-AF65-F5344CB8AC3E}">
        <p14:creationId xmlns:p14="http://schemas.microsoft.com/office/powerpoint/2010/main" val="2374222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429</Words>
  <Application>Microsoft Office PowerPoint</Application>
  <PresentationFormat>Widescreen</PresentationFormat>
  <Paragraphs>31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KYA Class Curriculum: Kentucky Youth Assembly; An Exploration of History, Politics, and Self-Government </vt:lpstr>
      <vt:lpstr>What would life be like if everyone had TOTAL FREEDOM and there was no government, no laws, no police, and no enforcement systems whatsoever?</vt:lpstr>
      <vt:lpstr>State of Nature: </vt:lpstr>
      <vt:lpstr>Social Contract:</vt:lpstr>
      <vt:lpstr>What did he say?!</vt:lpstr>
      <vt:lpstr>Parts of Declaration of Independence</vt:lpstr>
      <vt:lpstr>Do you recognize any of the people in the painting?</vt:lpstr>
      <vt:lpstr>North America After Treaty of Paris, 1783</vt:lpstr>
      <vt:lpstr>PowerPoint Presentation</vt:lpstr>
      <vt:lpstr>Please take out your maps from yesterday. USING PENCIL!, do your best to draw in from memory the boundaries of the States of Kentucky, Tennessee, Ohio, Indiana, and any others you think you can manage! </vt:lpstr>
      <vt:lpstr>PowerPoint Presentation</vt:lpstr>
      <vt:lpstr>Northwest Ordinance of 1785: </vt:lpstr>
      <vt:lpstr>US Constitution (1789): </vt:lpstr>
      <vt:lpstr>Federalism: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KYA Class Curriculum: Kentucky Youth Assembly; An Exploration of History, Politics, and Self-Government </dc:title>
  <dc:creator>James Recktenwald</dc:creator>
  <cp:lastModifiedBy>James Recktenwald</cp:lastModifiedBy>
  <cp:revision>1</cp:revision>
  <dcterms:created xsi:type="dcterms:W3CDTF">2019-08-15T16:22:31Z</dcterms:created>
  <dcterms:modified xsi:type="dcterms:W3CDTF">2019-08-15T16:23:28Z</dcterms:modified>
</cp:coreProperties>
</file>